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325" r:id="rId2"/>
    <p:sldId id="413" r:id="rId3"/>
    <p:sldId id="406" r:id="rId4"/>
    <p:sldId id="414" r:id="rId5"/>
    <p:sldId id="415" r:id="rId6"/>
    <p:sldId id="409" r:id="rId7"/>
    <p:sldId id="431" r:id="rId8"/>
    <p:sldId id="432" r:id="rId9"/>
    <p:sldId id="424" r:id="rId10"/>
    <p:sldId id="324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D5C160-F7E9-4291-9A7C-A0EFCD82F670}">
          <p14:sldIdLst>
            <p14:sldId id="325"/>
            <p14:sldId id="413"/>
            <p14:sldId id="406"/>
            <p14:sldId id="414"/>
            <p14:sldId id="415"/>
            <p14:sldId id="409"/>
            <p14:sldId id="431"/>
            <p14:sldId id="432"/>
            <p14:sldId id="424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Н. Комова" initials="ЕНК" lastIdx="0" clrIdx="0"/>
  <p:cmAuthor id="2" name="Мазаев Николай Евгеньевич" initials="МНЕ" lastIdx="12" clrIdx="1"/>
  <p:cmAuthor id="3" name="User" initials="U" lastIdx="8" clrIdx="2"/>
  <p:cmAuthor id="4" name="Руслан А. Сафиуллин" initials="РАС" lastIdx="1" clrIdx="3">
    <p:extLst>
      <p:ext uri="{19B8F6BF-5375-455C-9EA6-DF929625EA0E}">
        <p15:presenceInfo xmlns:p15="http://schemas.microsoft.com/office/powerpoint/2012/main" userId="S-1-5-21-1220945662-1960408961-1417001333-8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BFBFBF"/>
    <a:srgbClr val="D0D8E8"/>
    <a:srgbClr val="FFFFFF"/>
    <a:srgbClr val="68BE4A"/>
    <a:srgbClr val="46DAA2"/>
    <a:srgbClr val="C9EFD8"/>
    <a:srgbClr val="C8F0C9"/>
    <a:srgbClr val="CCF3C5"/>
    <a:srgbClr val="3B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3970" autoAdjust="0"/>
  </p:normalViewPr>
  <p:slideViewPr>
    <p:cSldViewPr>
      <p:cViewPr varScale="1">
        <p:scale>
          <a:sx n="103" d="100"/>
          <a:sy n="103" d="100"/>
        </p:scale>
        <p:origin x="22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3;&#1050;\&#1055;&#1088;&#1077;&#1079;&#1077;&#1085;&#1090;&#1072;&#1094;&#1080;&#1103;\&#1087;&#1088;&#1077;&#1079;&#1077;&#1085;&#1090;&#1072;&#1094;&#1080;&#1103;%202025\&#1044;&#1080;&#1072;&#1075;&#1088;&#1072;&#1084;&#1084;&#1072;%20&#1074;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3;&#1050;\&#1055;&#1088;&#1077;&#1079;&#1077;&#1085;&#1090;&#1072;&#1094;&#1080;&#1103;\&#1087;&#1088;&#1077;&#1079;&#1077;&#1085;&#1090;&#1072;&#1094;&#1080;&#1103;%202025\&#1044;&#1080;&#1072;&#1075;&#1088;&#1072;&#1084;&#1084;&#1072;%20&#1074;%20Microsoft%20PowerPoint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3;&#1050;\&#1055;&#1088;&#1077;&#1079;&#1077;&#1085;&#1090;&#1072;&#1094;&#1080;&#1103;\&#1087;&#1088;&#1077;&#1079;&#1077;&#1085;&#1090;&#1072;&#1094;&#1080;&#1103;%202025\&#1044;&#1080;&#1072;&#1075;&#1088;&#1072;&#1084;&#1084;&#1072;%202%20&#1074;%20Microsoft%20Power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10366699545704E-2"/>
          <c:y val="2.3698906470650916E-2"/>
          <c:w val="0.94052327073601472"/>
          <c:h val="0.83602370932711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Лист2!$B$35</c:f>
              <c:strCache>
                <c:ptCount val="1"/>
                <c:pt idx="0">
                  <c:v>Утвержденная схема теплоснабжения на 2025г, ввод в эксплуатацию , тыс. кв. м.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497719233296595E-3"/>
                  <c:y val="-8.5382083141307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32-4EFF-B3AA-A03CDD82A1BB}"/>
                </c:ext>
              </c:extLst>
            </c:dLbl>
            <c:dLbl>
              <c:idx val="1"/>
              <c:layout>
                <c:manualLayout>
                  <c:x val="-5.67740527888598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32-4EFF-B3AA-A03CDD82A1BB}"/>
                </c:ext>
              </c:extLst>
            </c:dLbl>
            <c:dLbl>
              <c:idx val="2"/>
              <c:layout>
                <c:manualLayout>
                  <c:x val="-5.67372500693237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32-4EFF-B3AA-A03CDD82A1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32-4EFF-B3AA-A03CDD82A1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32-4EFF-B3AA-A03CDD82A1B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32-4EFF-B3AA-A03CDD82A1BB}"/>
                </c:ext>
              </c:extLst>
            </c:dLbl>
            <c:dLbl>
              <c:idx val="6"/>
              <c:layout>
                <c:manualLayout>
                  <c:x val="8.4995438466593052E-3"/>
                  <c:y val="-7.82660054106255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32-4EFF-B3AA-A03CDD82A1BB}"/>
                </c:ext>
              </c:extLst>
            </c:dLbl>
            <c:dLbl>
              <c:idx val="7"/>
              <c:layout>
                <c:manualLayout>
                  <c:x val="4.23872920888315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32-4EFF-B3AA-A03CDD82A1BB}"/>
                </c:ext>
              </c:extLst>
            </c:dLbl>
            <c:dLbl>
              <c:idx val="8"/>
              <c:layout>
                <c:manualLayout>
                  <c:x val="9.90509177332263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32-4EFF-B3AA-A03CDD82A1BB}"/>
                </c:ext>
              </c:extLst>
            </c:dLbl>
            <c:dLbl>
              <c:idx val="9"/>
              <c:layout>
                <c:manualLayout>
                  <c:x val="4.2387292088832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32-4EFF-B3AA-A03CDD82A1BB}"/>
                </c:ext>
              </c:extLst>
            </c:dLbl>
            <c:dLbl>
              <c:idx val="10"/>
              <c:layout>
                <c:manualLayout>
                  <c:x val="4.224117132191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32-4EFF-B3AA-A03CDD82A1BB}"/>
                </c:ext>
              </c:extLst>
            </c:dLbl>
            <c:dLbl>
              <c:idx val="11"/>
              <c:layout>
                <c:manualLayout>
                  <c:x val="5.64438867811680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32-4EFF-B3AA-A03CDD82A1B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32-4EFF-B3AA-A03CDD82A1B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32-4EFF-B3AA-A03CDD82A1B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32-4EFF-B3AA-A03CDD82A1B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32-4EFF-B3AA-A03CDD82A1B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32-4EFF-B3AA-A03CDD82A1B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32-4EFF-B3AA-A03CDD82A1B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32-4EFF-B3AA-A03CDD82A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Лист2!$D$34:$T$34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Лист2!$D$35:$T$35</c:f>
              <c:numCache>
                <c:formatCode>0.00</c:formatCode>
                <c:ptCount val="17"/>
                <c:pt idx="0">
                  <c:v>1.76</c:v>
                </c:pt>
                <c:pt idx="1">
                  <c:v>15.83</c:v>
                </c:pt>
                <c:pt idx="2">
                  <c:v>795.26</c:v>
                </c:pt>
                <c:pt idx="3">
                  <c:v>331.09</c:v>
                </c:pt>
                <c:pt idx="4">
                  <c:v>301.04000000000002</c:v>
                </c:pt>
                <c:pt idx="5">
                  <c:v>316.08</c:v>
                </c:pt>
                <c:pt idx="6">
                  <c:v>306.93</c:v>
                </c:pt>
                <c:pt idx="7">
                  <c:v>288.81</c:v>
                </c:pt>
                <c:pt idx="8">
                  <c:v>261.67</c:v>
                </c:pt>
                <c:pt idx="9">
                  <c:v>296.16000000000003</c:v>
                </c:pt>
                <c:pt idx="10">
                  <c:v>297.32</c:v>
                </c:pt>
                <c:pt idx="11">
                  <c:v>282.01</c:v>
                </c:pt>
                <c:pt idx="12">
                  <c:v>256.36</c:v>
                </c:pt>
                <c:pt idx="13">
                  <c:v>244.51</c:v>
                </c:pt>
                <c:pt idx="14">
                  <c:v>281.55</c:v>
                </c:pt>
                <c:pt idx="15">
                  <c:v>204.93</c:v>
                </c:pt>
                <c:pt idx="16">
                  <c:v>269.25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A32-4EFF-B3AA-A03CDD82A1BB}"/>
            </c:ext>
          </c:extLst>
        </c:ser>
        <c:ser>
          <c:idx val="1"/>
          <c:order val="1"/>
          <c:tx>
            <c:strRef>
              <c:f>Лист2!$B$36</c:f>
              <c:strCache>
                <c:ptCount val="1"/>
                <c:pt idx="0">
                  <c:v>Актуализация на 2026 год, с учетом Генерального плана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596696112138241E-4"/>
                  <c:y val="5.44039123822243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32-4EFF-B3AA-A03CDD82A1BB}"/>
                </c:ext>
              </c:extLst>
            </c:dLbl>
            <c:dLbl>
              <c:idx val="2"/>
              <c:layout>
                <c:manualLayout>
                  <c:x val="1.1332725128879074E-2"/>
                  <c:y val="-2.1345520785326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32-4EFF-B3AA-A03CDD82A1BB}"/>
                </c:ext>
              </c:extLst>
            </c:dLbl>
            <c:dLbl>
              <c:idx val="3"/>
              <c:layout>
                <c:manualLayout>
                  <c:x val="-5.6663625644395371E-3"/>
                  <c:y val="-7.82660054106255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A32-4EFF-B3AA-A03CDD82A1BB}"/>
                </c:ext>
              </c:extLst>
            </c:dLbl>
            <c:dLbl>
              <c:idx val="4"/>
              <c:layout>
                <c:manualLayout>
                  <c:x val="-7.08295320554942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32-4EFF-B3AA-A03CDD82A1BB}"/>
                </c:ext>
              </c:extLst>
            </c:dLbl>
            <c:dLbl>
              <c:idx val="5"/>
              <c:layout>
                <c:manualLayout>
                  <c:x val="-8.4995438466593572E-3"/>
                  <c:y val="-7.82660054106255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A32-4EFF-B3AA-A03CDD82A1B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32-4EFF-B3AA-A03CDD82A1B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A32-4EFF-B3AA-A03CDD82A1B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A32-4EFF-B3AA-A03CDD82A1B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A32-4EFF-B3AA-A03CDD82A1B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32-4EFF-B3AA-A03CDD82A1B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A32-4EFF-B3AA-A03CDD82A1BB}"/>
                </c:ext>
              </c:extLst>
            </c:dLbl>
            <c:dLbl>
              <c:idx val="14"/>
              <c:layout>
                <c:manualLayout>
                  <c:x val="-8.4995438466594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A32-4EFF-B3AA-A03CDD82A1BB}"/>
                </c:ext>
              </c:extLst>
            </c:dLbl>
            <c:dLbl>
              <c:idx val="15"/>
              <c:layout>
                <c:manualLayout>
                  <c:x val="-7.08295320554942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A32-4EFF-B3AA-A03CDD82A1BB}"/>
                </c:ext>
              </c:extLst>
            </c:dLbl>
            <c:dLbl>
              <c:idx val="16"/>
              <c:layout>
                <c:manualLayout>
                  <c:x val="-7.08295320554942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A32-4EFF-B3AA-A03CDD82A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Лист2!$D$34:$T$34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Лист2!$D$36:$T$36</c:f>
              <c:numCache>
                <c:formatCode>0.00</c:formatCode>
                <c:ptCount val="17"/>
                <c:pt idx="0">
                  <c:v>123.479</c:v>
                </c:pt>
                <c:pt idx="1">
                  <c:v>361.678</c:v>
                </c:pt>
                <c:pt idx="2">
                  <c:v>343.89440000000002</c:v>
                </c:pt>
                <c:pt idx="3">
                  <c:v>331.09000000000003</c:v>
                </c:pt>
                <c:pt idx="4">
                  <c:v>301.03999999999996</c:v>
                </c:pt>
                <c:pt idx="5">
                  <c:v>316.08</c:v>
                </c:pt>
                <c:pt idx="6">
                  <c:v>306.93</c:v>
                </c:pt>
                <c:pt idx="7">
                  <c:v>288.81</c:v>
                </c:pt>
                <c:pt idx="8">
                  <c:v>261.67</c:v>
                </c:pt>
                <c:pt idx="9">
                  <c:v>296.15999999999997</c:v>
                </c:pt>
                <c:pt idx="10">
                  <c:v>297.32</c:v>
                </c:pt>
                <c:pt idx="11">
                  <c:v>282.01</c:v>
                </c:pt>
                <c:pt idx="12">
                  <c:v>256.36</c:v>
                </c:pt>
                <c:pt idx="13">
                  <c:v>244.51000000000002</c:v>
                </c:pt>
                <c:pt idx="14">
                  <c:v>281.55</c:v>
                </c:pt>
                <c:pt idx="15">
                  <c:v>204.92999999999998</c:v>
                </c:pt>
                <c:pt idx="16">
                  <c:v>269.25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A32-4EFF-B3AA-A03CDD82A1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425984"/>
        <c:axId val="53218688"/>
      </c:barChart>
      <c:catAx>
        <c:axId val="644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218688"/>
        <c:crosses val="autoZero"/>
        <c:auto val="1"/>
        <c:lblAlgn val="ctr"/>
        <c:lblOffset val="100"/>
        <c:noMultiLvlLbl val="0"/>
      </c:catAx>
      <c:valAx>
        <c:axId val="5321868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crossAx val="64425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442001741658206E-2"/>
          <c:y val="0.91120656573784087"/>
          <c:w val="0.91247792872621081"/>
          <c:h val="7.569249305753272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Лист2!$B$76</c:f>
              <c:strCache>
                <c:ptCount val="1"/>
                <c:pt idx="0">
                  <c:v>Утвержденная схема теплоснабжения на 2025г, Гкал/час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950600330723788E-3"/>
                  <c:y val="-9.2712049368987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C7-4241-93A8-CD9D18154215}"/>
                </c:ext>
              </c:extLst>
            </c:dLbl>
            <c:dLbl>
              <c:idx val="1"/>
              <c:layout>
                <c:manualLayout>
                  <c:x val="-7.8444066842806755E-3"/>
                  <c:y val="-9.2712049368987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C7-4241-93A8-CD9D18154215}"/>
                </c:ext>
              </c:extLst>
            </c:dLbl>
            <c:dLbl>
              <c:idx val="2"/>
              <c:layout>
                <c:manualLayout>
                  <c:x val="-5.6781753295353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C7-4241-93A8-CD9D18154215}"/>
                </c:ext>
              </c:extLst>
            </c:dLbl>
            <c:dLbl>
              <c:idx val="3"/>
              <c:layout>
                <c:manualLayout>
                  <c:x val="1.1356350659070728E-2"/>
                  <c:y val="-8.3173673872032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C7-4241-93A8-CD9D18154215}"/>
                </c:ext>
              </c:extLst>
            </c:dLbl>
            <c:dLbl>
              <c:idx val="4"/>
              <c:layout>
                <c:manualLayout>
                  <c:x val="7.0977191619191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C7-4241-93A8-CD9D18154215}"/>
                </c:ext>
              </c:extLst>
            </c:dLbl>
            <c:dLbl>
              <c:idx val="5"/>
              <c:layout>
                <c:manualLayout>
                  <c:x val="7.0977191619192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C7-4241-93A8-CD9D18154215}"/>
                </c:ext>
              </c:extLst>
            </c:dLbl>
            <c:dLbl>
              <c:idx val="6"/>
              <c:layout>
                <c:manualLayout>
                  <c:x val="4.25863149715147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C7-4241-93A8-CD9D18154215}"/>
                </c:ext>
              </c:extLst>
            </c:dLbl>
            <c:dLbl>
              <c:idx val="7"/>
              <c:layout>
                <c:manualLayout>
                  <c:x val="4.2586314971514716E-3"/>
                  <c:y val="-8.3173673872032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C7-4241-93A8-CD9D18154215}"/>
                </c:ext>
              </c:extLst>
            </c:dLbl>
            <c:dLbl>
              <c:idx val="8"/>
              <c:layout>
                <c:manualLayout>
                  <c:x val="4.2586314971515236E-3"/>
                  <c:y val="8.3173673872032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C7-4241-93A8-CD9D18154215}"/>
                </c:ext>
              </c:extLst>
            </c:dLbl>
            <c:dLbl>
              <c:idx val="9"/>
              <c:layout>
                <c:manualLayout>
                  <c:x val="-2.839087664767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C7-4241-93A8-CD9D18154215}"/>
                </c:ext>
              </c:extLst>
            </c:dLbl>
            <c:dLbl>
              <c:idx val="10"/>
              <c:layout>
                <c:manualLayout>
                  <c:x val="-2.839087664767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C7-4241-93A8-CD9D18154215}"/>
                </c:ext>
              </c:extLst>
            </c:dLbl>
            <c:dLbl>
              <c:idx val="11"/>
              <c:layout>
                <c:manualLayout>
                  <c:x val="-4.25863149715152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C7-4241-93A8-CD9D1815421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C7-4241-93A8-CD9D1815421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C7-4241-93A8-CD9D1815421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C7-4241-93A8-CD9D1815421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C7-4241-93A8-CD9D1815421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C7-4241-93A8-CD9D181542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Лист2!$E$86:$U$86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Лист2!$E$101:$U$101</c:f>
              <c:numCache>
                <c:formatCode>General</c:formatCode>
                <c:ptCount val="17"/>
                <c:pt idx="0">
                  <c:v>1.46</c:v>
                </c:pt>
                <c:pt idx="1">
                  <c:v>7.04</c:v>
                </c:pt>
                <c:pt idx="2">
                  <c:v>70.569999999999993</c:v>
                </c:pt>
                <c:pt idx="3">
                  <c:v>29.64</c:v>
                </c:pt>
                <c:pt idx="4">
                  <c:v>26.92</c:v>
                </c:pt>
                <c:pt idx="5">
                  <c:v>28.28</c:v>
                </c:pt>
                <c:pt idx="6">
                  <c:v>27.51</c:v>
                </c:pt>
                <c:pt idx="7">
                  <c:v>25.82</c:v>
                </c:pt>
                <c:pt idx="8">
                  <c:v>23.61</c:v>
                </c:pt>
                <c:pt idx="9">
                  <c:v>26.64</c:v>
                </c:pt>
                <c:pt idx="10">
                  <c:v>26.86</c:v>
                </c:pt>
                <c:pt idx="11">
                  <c:v>25.41</c:v>
                </c:pt>
                <c:pt idx="12">
                  <c:v>23.21</c:v>
                </c:pt>
                <c:pt idx="13">
                  <c:v>22.04</c:v>
                </c:pt>
                <c:pt idx="14">
                  <c:v>25.33</c:v>
                </c:pt>
                <c:pt idx="15">
                  <c:v>18.54</c:v>
                </c:pt>
                <c:pt idx="16">
                  <c:v>24.18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C7-4241-93A8-CD9D18154215}"/>
            </c:ext>
          </c:extLst>
        </c:ser>
        <c:ser>
          <c:idx val="1"/>
          <c:order val="1"/>
          <c:tx>
            <c:strRef>
              <c:f>Лист2!$B$77</c:f>
              <c:strCache>
                <c:ptCount val="1"/>
                <c:pt idx="0">
                  <c:v>Актуализированная,  с учетом Генерального плана на 2026 год,Гкал/ч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904758998748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C7-4241-93A8-CD9D18154215}"/>
                </c:ext>
              </c:extLst>
            </c:dLbl>
            <c:dLbl>
              <c:idx val="1"/>
              <c:layout>
                <c:manualLayout>
                  <c:x val="-6.985576697521912E-3"/>
                  <c:y val="-4.2766166626382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BC7-4241-93A8-CD9D18154215}"/>
                </c:ext>
              </c:extLst>
            </c:dLbl>
            <c:dLbl>
              <c:idx val="2"/>
              <c:layout>
                <c:manualLayout>
                  <c:x val="7.32194474036282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C7-4241-93A8-CD9D1815421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BC7-4241-93A8-CD9D1815421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C7-4241-93A8-CD9D1815421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BC7-4241-93A8-CD9D1815421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C7-4241-93A8-CD9D1815421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C7-4241-93A8-CD9D1815421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C7-4241-93A8-CD9D1815421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C7-4241-93A8-CD9D1815421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BC7-4241-93A8-CD9D1815421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C7-4241-93A8-CD9D1815421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C7-4241-93A8-CD9D18154215}"/>
                </c:ext>
              </c:extLst>
            </c:dLbl>
            <c:dLbl>
              <c:idx val="13"/>
              <c:layout>
                <c:manualLayout>
                  <c:x val="-9.9368068266868868E-3"/>
                  <c:y val="-8.3173673872032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C7-4241-93A8-CD9D18154215}"/>
                </c:ext>
              </c:extLst>
            </c:dLbl>
            <c:dLbl>
              <c:idx val="14"/>
              <c:layout>
                <c:manualLayout>
                  <c:x val="-9.93680682668688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BC7-4241-93A8-CD9D18154215}"/>
                </c:ext>
              </c:extLst>
            </c:dLbl>
            <c:dLbl>
              <c:idx val="15"/>
              <c:layout>
                <c:manualLayout>
                  <c:x val="-8.5172629943030473E-3"/>
                  <c:y val="-8.3173673872032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C7-4241-93A8-CD9D18154215}"/>
                </c:ext>
              </c:extLst>
            </c:dLbl>
            <c:dLbl>
              <c:idx val="16"/>
              <c:layout>
                <c:manualLayout>
                  <c:x val="-4.2586314971515236E-3"/>
                  <c:y val="-8.31736738720321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C7-4241-93A8-CD9D181542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Лист2!$E$86:$U$86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Лист2!$E$102:$U$102</c:f>
              <c:numCache>
                <c:formatCode>General</c:formatCode>
                <c:ptCount val="17"/>
                <c:pt idx="0">
                  <c:v>2.84</c:v>
                </c:pt>
                <c:pt idx="1">
                  <c:v>31.45</c:v>
                </c:pt>
                <c:pt idx="2">
                  <c:v>28.37</c:v>
                </c:pt>
                <c:pt idx="3">
                  <c:v>29.64</c:v>
                </c:pt>
                <c:pt idx="4">
                  <c:v>26.92</c:v>
                </c:pt>
                <c:pt idx="5">
                  <c:v>28.28</c:v>
                </c:pt>
                <c:pt idx="6">
                  <c:v>27.51</c:v>
                </c:pt>
                <c:pt idx="7">
                  <c:v>25.82</c:v>
                </c:pt>
                <c:pt idx="8">
                  <c:v>23.61</c:v>
                </c:pt>
                <c:pt idx="9">
                  <c:v>26.64</c:v>
                </c:pt>
                <c:pt idx="10">
                  <c:v>26.86</c:v>
                </c:pt>
                <c:pt idx="11">
                  <c:v>25.41</c:v>
                </c:pt>
                <c:pt idx="12">
                  <c:v>23.21</c:v>
                </c:pt>
                <c:pt idx="13">
                  <c:v>22.04</c:v>
                </c:pt>
                <c:pt idx="14">
                  <c:v>25.33</c:v>
                </c:pt>
                <c:pt idx="15">
                  <c:v>18.54</c:v>
                </c:pt>
                <c:pt idx="16">
                  <c:v>24.18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C7-4241-93A8-CD9D18154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425984"/>
        <c:axId val="53218688"/>
      </c:barChart>
      <c:catAx>
        <c:axId val="644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218688"/>
        <c:crosses val="autoZero"/>
        <c:auto val="1"/>
        <c:lblAlgn val="ctr"/>
        <c:lblOffset val="100"/>
        <c:noMultiLvlLbl val="0"/>
      </c:catAx>
      <c:valAx>
        <c:axId val="5321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44259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Лист1!$B$46</c:f>
              <c:strCache>
                <c:ptCount val="1"/>
                <c:pt idx="0">
                  <c:v>Филиал АО «ТГК-16» «Нижнекамская ТЭЦ», тыс. Гкал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176167562817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FF-4FB9-B0D8-429E29ADF4E8}"/>
                </c:ext>
              </c:extLst>
            </c:dLbl>
            <c:dLbl>
              <c:idx val="2"/>
              <c:layout>
                <c:manualLayout>
                  <c:x val="-6.235233512563566E-3"/>
                  <c:y val="-2.37791691718186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FF-4FB9-B0D8-429E29ADF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Лист1!$D$45:$M$45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Лист1!$D$46:$M$46</c:f>
              <c:numCache>
                <c:formatCode>_-* #\ ##0\ _₽_-;\-* #\ ##0\ _₽_-;_-* "-"??\ _₽_-;_-@_-</c:formatCode>
                <c:ptCount val="10"/>
                <c:pt idx="0">
                  <c:v>1058.9090000000001</c:v>
                </c:pt>
                <c:pt idx="1">
                  <c:v>988.76400000000001</c:v>
                </c:pt>
                <c:pt idx="2">
                  <c:v>911.51099999999997</c:v>
                </c:pt>
                <c:pt idx="3">
                  <c:v>947.93700000000001</c:v>
                </c:pt>
                <c:pt idx="4">
                  <c:v>971.78499999999997</c:v>
                </c:pt>
                <c:pt idx="5">
                  <c:v>940.97735146131993</c:v>
                </c:pt>
                <c:pt idx="6">
                  <c:v>940.97735146131993</c:v>
                </c:pt>
                <c:pt idx="7">
                  <c:v>940.97735146131993</c:v>
                </c:pt>
                <c:pt idx="8">
                  <c:v>940.97735146131993</c:v>
                </c:pt>
                <c:pt idx="9">
                  <c:v>940.97735146131993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F-4FB9-B0D8-429E29ADF4E8}"/>
            </c:ext>
          </c:extLst>
        </c:ser>
        <c:ser>
          <c:idx val="1"/>
          <c:order val="1"/>
          <c:tx>
            <c:strRef>
              <c:f>Лист1!$B$47</c:f>
              <c:strCache>
                <c:ptCount val="1"/>
                <c:pt idx="0">
                  <c:v>ООО «Нижнекамская ТЭЦ», тыс. Гкал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010526620717793E-5"/>
                  <c:y val="7.7823634486286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F-4FB9-B0D8-429E29ADF4E8}"/>
                </c:ext>
              </c:extLst>
            </c:dLbl>
            <c:dLbl>
              <c:idx val="1"/>
              <c:layout>
                <c:manualLayout>
                  <c:x val="1.417038163555241E-3"/>
                  <c:y val="-4.92771297339384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FF-4FB9-B0D8-429E29ADF4E8}"/>
                </c:ext>
              </c:extLst>
            </c:dLbl>
            <c:dLbl>
              <c:idx val="2"/>
              <c:layout>
                <c:manualLayout>
                  <c:x val="1.8391484045718991E-3"/>
                  <c:y val="2.5941211495429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FF-4FB9-B0D8-429E29ADF4E8}"/>
                </c:ext>
              </c:extLst>
            </c:dLbl>
            <c:dLbl>
              <c:idx val="3"/>
              <c:layout>
                <c:manualLayout>
                  <c:x val="1.2051975696890204E-3"/>
                  <c:y val="-2.46385648669692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FF-4FB9-B0D8-429E29ADF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Лист1!$D$45:$M$45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Лист1!$D$47:$M$47</c:f>
              <c:numCache>
                <c:formatCode>_-* #\ ##0\ _₽_-;\-* #\ ##0\ _₽_-;_-* "-"??\ _₽_-;_-@_-</c:formatCode>
                <c:ptCount val="10"/>
                <c:pt idx="0">
                  <c:v>754.78499999999997</c:v>
                </c:pt>
                <c:pt idx="1">
                  <c:v>963.21900000000005</c:v>
                </c:pt>
                <c:pt idx="2">
                  <c:v>933.87199999999996</c:v>
                </c:pt>
                <c:pt idx="3">
                  <c:v>864.85699999999997</c:v>
                </c:pt>
                <c:pt idx="4">
                  <c:v>874.197</c:v>
                </c:pt>
                <c:pt idx="5">
                  <c:v>801.57329939297608</c:v>
                </c:pt>
                <c:pt idx="6">
                  <c:v>801.57329939297608</c:v>
                </c:pt>
                <c:pt idx="7">
                  <c:v>801.57329939297608</c:v>
                </c:pt>
                <c:pt idx="8">
                  <c:v>801.57329939297608</c:v>
                </c:pt>
                <c:pt idx="9">
                  <c:v>801.57329939297608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FF-4FB9-B0D8-429E29ADF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21407"/>
        <c:axId val="27116415"/>
      </c:barChart>
      <c:catAx>
        <c:axId val="27121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16415"/>
        <c:crosses val="autoZero"/>
        <c:auto val="1"/>
        <c:lblAlgn val="ctr"/>
        <c:lblOffset val="100"/>
        <c:noMultiLvlLbl val="0"/>
      </c:catAx>
      <c:valAx>
        <c:axId val="2711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21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26311659496171"/>
          <c:y val="0.93725839978835179"/>
          <c:w val="0.75282084584787723"/>
          <c:h val="4.6284872012223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68EB7A-0B68-407C-AD96-BA8F1F43B1C4}" type="datetimeFigureOut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50262D-9AB0-4BB8-92E7-1AF9A2AC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8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7B2F82-08AA-45B1-A5E6-D5B93A1C3E0A}" type="datetimeFigureOut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9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B09649-67A5-4C1D-AD99-6C8839E29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D37-16CB-4E4A-B5E5-91210CC05175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EF22-46FE-4976-9179-50297748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AEEA-2206-4128-9AE5-CF065BDB215B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736D-02C3-45D6-AB3F-A53357913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5520-DF89-4AB3-A74D-E2F4737944AC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59AB-D24E-47C8-A090-1135A818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064B-0F1D-4137-BF59-C36A0285D297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3718-009E-475C-A7AC-D33DE98D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7F3F-5AED-48E5-B456-ED0392C04CD1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3B1F-556A-40AF-A5F6-DFD566409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795A-178B-47E3-9424-8E4D65AC17A9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3C58-DA0E-4485-BA8F-6AEAEB950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8B3D-4433-44FE-8B43-C7EC3DA2CF15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810E-23EE-471B-855B-675CD99C9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E82F-514A-4B43-8F1F-E15FBFCB4A2C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B2EE-009B-4F6F-BC13-699D40AD9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864C-F71F-466F-8E2C-A6C398A85C83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9B3A-5588-4FA3-AF71-10C7E7F3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BDBF-B221-44EF-8300-701EB0272684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E351-AF77-4414-A6B5-FF0E9E72A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D4B4-17D2-4B44-BA32-0D0DE206B604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002A-05E2-4DD4-8ACA-1E5256B57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950C-6FD9-40FE-A04C-CA46726DC595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F8B5-AF43-4F17-BBDD-D1C0132EA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D49484-CA31-4AD3-B045-E3E9378966B6}" type="datetime1">
              <a:rPr lang="ru-RU"/>
              <a:pPr>
                <a:defRPr/>
              </a:pPr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AC781-D1DE-48C1-9948-6C917E959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79512" y="489169"/>
            <a:ext cx="6696744" cy="1143000"/>
          </a:xfrm>
        </p:spPr>
        <p:txBody>
          <a:bodyPr/>
          <a:lstStyle/>
          <a:p>
            <a:pPr algn="l" eaLnBrk="1" hangingPunct="1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Инженерный центр «Энергопрогресс»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CF4B4-E7FD-4364-A74E-AA6FF5616080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6388" name="Picture 2" descr="C:\Documents and Settings\kandalintsevamv\Рабочий стол\1.jpg"/>
          <p:cNvPicPr>
            <a:picLocks noChangeAspect="1" noChangeArrowheads="1"/>
          </p:cNvPicPr>
          <p:nvPr/>
        </p:nvPicPr>
        <p:blipFill rotWithShape="1">
          <a:blip r:embed="rId2" cstate="print"/>
          <a:srcRect t="21790"/>
          <a:stretch/>
        </p:blipFill>
        <p:spPr bwMode="auto">
          <a:xfrm>
            <a:off x="0" y="1597494"/>
            <a:ext cx="9144000" cy="542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1">
            <a:extLst>
              <a:ext uri="{FF2B5EF4-FFF2-40B4-BE49-F238E27FC236}">
                <a16:creationId xmlns:a16="http://schemas.microsoft.com/office/drawing/2014/main" id="{A52346B2-2181-8048-A245-C94A1BFD2431}"/>
              </a:ext>
            </a:extLst>
          </p:cNvPr>
          <p:cNvSpPr txBox="1">
            <a:spLocks/>
          </p:cNvSpPr>
          <p:nvPr/>
        </p:nvSpPr>
        <p:spPr bwMode="auto">
          <a:xfrm>
            <a:off x="683568" y="2132856"/>
            <a:ext cx="84913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Проект актуализированной схемы теплоснабжения города Нижнекамска</a:t>
            </a:r>
          </a:p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до 2040 года</a:t>
            </a:r>
          </a:p>
          <a:p>
            <a:pPr algn="ctr">
              <a:defRPr/>
            </a:pP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9" name="Picture 2" descr="C:\Documents and Settings\kandalintsevamv\Рабочий стол\EPROG_logo.png">
            <a:extLst>
              <a:ext uri="{FF2B5EF4-FFF2-40B4-BE49-F238E27FC236}">
                <a16:creationId xmlns:a16="http://schemas.microsoft.com/office/drawing/2014/main" id="{DA4F9466-DE18-4BC0-AF32-70497E0A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209" y="315807"/>
            <a:ext cx="10191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9700" name="Picture 2" descr="C:\Documents and Settings\kandalintsevamv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374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627313" y="2636912"/>
            <a:ext cx="40941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C54A0"/>
                </a:solidFill>
                <a:cs typeface="Arial" charset="0"/>
              </a:rPr>
              <a:t>ООО ИЦ «Энергопрогресс»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420044, г. Казань, ул. Волгоградская, 34 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тел.: +7 (843) 200-02-59 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факс: +7 (843) 520-28-78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inbox@eprog.tatenergo.ru</a:t>
            </a:r>
          </a:p>
          <a:p>
            <a:pPr algn="ctr"/>
            <a:r>
              <a:rPr lang="en-US" sz="1600" dirty="0">
                <a:solidFill>
                  <a:srgbClr val="0C54A0"/>
                </a:solidFill>
                <a:cs typeface="Arial" charset="0"/>
              </a:rPr>
              <a:t>www.eprog.ru</a:t>
            </a:r>
            <a:endParaRPr lang="ru-RU" sz="1600" dirty="0">
              <a:solidFill>
                <a:srgbClr val="0C54A0"/>
              </a:solidFill>
              <a:cs typeface="Arial" charset="0"/>
            </a:endParaRPr>
          </a:p>
        </p:txBody>
      </p:sp>
      <p:pic>
        <p:nvPicPr>
          <p:cNvPr id="29703" name="Picture 2" descr="C:\Documents and Settings\kandalintsevamv\Рабочий стол\EPRO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1669528"/>
            <a:ext cx="10191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311819B-0C9C-4B13-89A0-41F25139E187}"/>
              </a:ext>
            </a:extLst>
          </p:cNvPr>
          <p:cNvSpPr txBox="1">
            <a:spLocks/>
          </p:cNvSpPr>
          <p:nvPr/>
        </p:nvSpPr>
        <p:spPr bwMode="auto">
          <a:xfrm>
            <a:off x="488413" y="574830"/>
            <a:ext cx="8229600" cy="7778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79512" y="285946"/>
            <a:ext cx="8877672" cy="778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4F81BD">
                    <a:lumMod val="75000"/>
                  </a:srgbClr>
                </a:solidFill>
              </a:rPr>
              <a:t>Сравнение перспективных приростов площадей застройки  по ранее утвержденной схеме теплоснабжения и актуализированной схемы теплоснабжения с учётом  Генерального плана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E784081-8312-4E79-80ED-E800E4F4F291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719B3F-8856-43B2-BF72-95DD529F6C36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ЭП\Дизайн\Брендбук\лого_2.jpg">
            <a:extLst>
              <a:ext uri="{FF2B5EF4-FFF2-40B4-BE49-F238E27FC236}">
                <a16:creationId xmlns:a16="http://schemas.microsoft.com/office/drawing/2014/main" id="{0C6B838B-AA12-45C0-B9B6-F2367D9F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553399"/>
              </p:ext>
            </p:extLst>
          </p:nvPr>
        </p:nvGraphicFramePr>
        <p:xfrm>
          <a:off x="457200" y="1017034"/>
          <a:ext cx="8286843" cy="527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580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273051"/>
            <a:ext cx="9144000" cy="923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Сравнение перспективных приростов тепловых нагрузок по ранее утвержденной схеме теплоснабжения и актуализированной схемы теплоснабжения с учётом  Генерального плана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E2780C-80DA-46E6-BAD0-33D7BB3BD7D7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7A86820-90E8-486B-B3A2-F978BA0F9B0D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ЭП\Дизайн\Брендбук\лого_2.jpg">
            <a:extLst>
              <a:ext uri="{FF2B5EF4-FFF2-40B4-BE49-F238E27FC236}">
                <a16:creationId xmlns:a16="http://schemas.microsoft.com/office/drawing/2014/main" id="{7C3A8D6E-D67E-47B5-A80B-3F031568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908AFCB-5B59-45B8-908B-2C770B08C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464405"/>
              </p:ext>
            </p:extLst>
          </p:nvPr>
        </p:nvGraphicFramePr>
        <p:xfrm>
          <a:off x="457199" y="1196745"/>
          <a:ext cx="8291513" cy="502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56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57199" y="188640"/>
            <a:ext cx="8291513" cy="67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Сложившееся распределение отпуска тепловой энергии от Нижнекамских ТЭЦ</a:t>
            </a:r>
            <a:endParaRPr lang="ru-RU" sz="24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D4D78E2-94F1-4DB0-B0DF-67D241320DE6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DD50346-27AE-4F16-99D5-96088F64E8E9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D:\ЭП\Дизайн\Брендбук\лого_2.jpg">
            <a:extLst>
              <a:ext uri="{FF2B5EF4-FFF2-40B4-BE49-F238E27FC236}">
                <a16:creationId xmlns:a16="http://schemas.microsoft.com/office/drawing/2014/main" id="{8F5B5D35-1C79-42B9-9FD7-89129BD0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CD71778-4C46-4C1F-84BB-17EB97B21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209468"/>
              </p:ext>
            </p:extLst>
          </p:nvPr>
        </p:nvGraphicFramePr>
        <p:xfrm>
          <a:off x="457199" y="981587"/>
          <a:ext cx="8147249" cy="489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08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395971" y="124218"/>
            <a:ext cx="3887999" cy="14763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Балансы тепловой мощности источника тепловой энергии Филиала АО «ТГК-16» «Нижнекамская ТЭЦ» (ПТК-1) с учетом подключения всей перспективной нагрузки потребителей, Гкал/ч</a:t>
            </a:r>
            <a:endParaRPr lang="ru-RU" sz="18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5C97E23-CD1C-4BC2-B56B-F91198CBD13C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6249B1-A0FA-48D4-9044-C82ED40EBA48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ЭП\Дизайн\Брендбук\лого_2.jpg">
            <a:extLst>
              <a:ext uri="{FF2B5EF4-FFF2-40B4-BE49-F238E27FC236}">
                <a16:creationId xmlns:a16="http://schemas.microsoft.com/office/drawing/2014/main" id="{341D009B-6A9E-4C0A-9A36-480A1ACF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E9E1EF2-F2DC-4DBC-B874-E71357B635D3}"/>
              </a:ext>
            </a:extLst>
          </p:cNvPr>
          <p:cNvSpPr txBox="1">
            <a:spLocks/>
          </p:cNvSpPr>
          <p:nvPr/>
        </p:nvSpPr>
        <p:spPr bwMode="auto">
          <a:xfrm>
            <a:off x="4860031" y="75719"/>
            <a:ext cx="3888680" cy="1412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Балансы тепловой мощности источника тепловой энергии ООО «Нижнекамская ТЭЦ» (ПТК-2) с учетом подключения всей перспективной нагрузки потребителей, Гкал/ч</a:t>
            </a:r>
            <a:endParaRPr lang="ru-RU" sz="18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258257-7829-4522-A5B3-B4E1D8169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40027"/>
              </p:ext>
            </p:extLst>
          </p:nvPr>
        </p:nvGraphicFramePr>
        <p:xfrm>
          <a:off x="4860031" y="1511028"/>
          <a:ext cx="3888680" cy="4438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7853794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062195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81212026"/>
                    </a:ext>
                  </a:extLst>
                </a:gridCol>
                <a:gridCol w="648319">
                  <a:extLst>
                    <a:ext uri="{9D8B030D-6E8A-4147-A177-3AD203B41FA5}">
                      <a16:colId xmlns:a16="http://schemas.microsoft.com/office/drawing/2014/main" val="1329295633"/>
                    </a:ext>
                  </a:extLst>
                </a:gridCol>
              </a:tblGrid>
              <a:tr h="407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7147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Установленная тепловая мощность, в том числе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0218971"/>
                  </a:ext>
                </a:extLst>
              </a:tr>
              <a:tr h="4077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отборы паровых турбин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43254"/>
                  </a:ext>
                </a:extLst>
              </a:tr>
              <a:tr h="8037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договорная тепловая нагрузка в горячей воде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429,15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428,12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689488"/>
                  </a:ext>
                </a:extLst>
              </a:tr>
              <a:tr h="1001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фактическая тепловая нагрузка в горячей воде (на коллекторах станции)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429,15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428,12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525,63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05531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договорной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530,95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530,93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433,42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8735151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фактической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530,95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530,93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433,42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6527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70363D0-8BCE-46BF-9425-599D8E82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69181"/>
              </p:ext>
            </p:extLst>
          </p:nvPr>
        </p:nvGraphicFramePr>
        <p:xfrm>
          <a:off x="400163" y="1511028"/>
          <a:ext cx="3887999" cy="4508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1">
                  <a:extLst>
                    <a:ext uri="{9D8B030D-6E8A-4147-A177-3AD203B41FA5}">
                      <a16:colId xmlns:a16="http://schemas.microsoft.com/office/drawing/2014/main" val="1629063888"/>
                    </a:ext>
                  </a:extLst>
                </a:gridCol>
                <a:gridCol w="687812">
                  <a:extLst>
                    <a:ext uri="{9D8B030D-6E8A-4147-A177-3AD203B41FA5}">
                      <a16:colId xmlns:a16="http://schemas.microsoft.com/office/drawing/2014/main" val="1718629426"/>
                    </a:ext>
                  </a:extLst>
                </a:gridCol>
                <a:gridCol w="642110">
                  <a:extLst>
                    <a:ext uri="{9D8B030D-6E8A-4147-A177-3AD203B41FA5}">
                      <a16:colId xmlns:a16="http://schemas.microsoft.com/office/drawing/2014/main" val="1833825507"/>
                    </a:ext>
                  </a:extLst>
                </a:gridCol>
                <a:gridCol w="652266">
                  <a:extLst>
                    <a:ext uri="{9D8B030D-6E8A-4147-A177-3AD203B41FA5}">
                      <a16:colId xmlns:a16="http://schemas.microsoft.com/office/drawing/2014/main" val="3940089724"/>
                    </a:ext>
                  </a:extLst>
                </a:gridCol>
              </a:tblGrid>
              <a:tr h="40776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51532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Установленная тепловая мощность, в том числе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1200898"/>
                  </a:ext>
                </a:extLst>
              </a:tr>
              <a:tr h="40776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отборы паровых турбин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2806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512279"/>
                  </a:ext>
                </a:extLst>
              </a:tr>
              <a:tr h="80387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договорная тепловая нагрузка в горячей воде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550648"/>
                  </a:ext>
                </a:extLst>
              </a:tr>
              <a:tr h="1001934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фактическая тепловая нагрузка в горячей воде (на коллекторах станции)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717,97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726,71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1073,63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86485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договорной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1148,03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1139,35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879,05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214084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фактической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1136,87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1128,14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783,22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1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4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719572" y="188640"/>
            <a:ext cx="7704856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Перспективные зоны застройки, жилая и промышленная зона города Нижнекамска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CD10434-080F-4BCD-8941-9EEFF60E161C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FB7AFD-58CA-4F25-9AFD-EFCA3703C063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ЭП\Дизайн\Брендбук\лого_2.jpg">
            <a:extLst>
              <a:ext uri="{FF2B5EF4-FFF2-40B4-BE49-F238E27FC236}">
                <a16:creationId xmlns:a16="http://schemas.microsoft.com/office/drawing/2014/main" id="{30C8F0F9-9921-4232-A108-58ABC25C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27A13-9939-4EEE-A6A2-E2A4A8431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1"/>
            <a:ext cx="8280917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5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51824" y="33277"/>
            <a:ext cx="8568948" cy="636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Основные положения мастер-плана</a:t>
            </a:r>
            <a:endParaRPr lang="ru-RU" sz="24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5C97E23-CD1C-4BC2-B56B-F91198CBD13C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6249B1-A0FA-48D4-9044-C82ED40EBA48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ЭП\Дизайн\Брендбук\лого_2.jpg">
            <a:extLst>
              <a:ext uri="{FF2B5EF4-FFF2-40B4-BE49-F238E27FC236}">
                <a16:creationId xmlns:a16="http://schemas.microsoft.com/office/drawing/2014/main" id="{341D009B-6A9E-4C0A-9A36-480A1ACF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0AF74D-FC8B-4701-BA73-7623407FDE43}"/>
              </a:ext>
            </a:extLst>
          </p:cNvPr>
          <p:cNvSpPr txBox="1"/>
          <p:nvPr/>
        </p:nvSpPr>
        <p:spPr>
          <a:xfrm>
            <a:off x="611560" y="2186279"/>
            <a:ext cx="8263572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Для повышения надежности теплоснабжения при разработке мастер-плана рассмотрены </a:t>
            </a:r>
            <a:r>
              <a:rPr lang="ru-RU" sz="1400" dirty="0">
                <a:solidFill>
                  <a:prstClr val="black"/>
                </a:solidFill>
              </a:rPr>
              <a:t>следующие мероприятия: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Строительство новых котельных в целях замещения изношенных магистральных сетей Город-1 и 2, М-3 и БСИ в различной конфигурации;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Строительство перемычки на тепловых сетях, при котором создается возможность перераспределения тепловой энергии в целях обеспечения бесперебойного теплоснабжения и оптимизации загрузки источников;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Оптимизация количества и длин магистральных </a:t>
            </a:r>
            <a:r>
              <a:rPr lang="ru-RU" sz="1400" dirty="0" err="1">
                <a:solidFill>
                  <a:prstClr val="black"/>
                </a:solidFill>
              </a:rPr>
              <a:t>тепловодов</a:t>
            </a:r>
            <a:r>
              <a:rPr lang="ru-RU" sz="1400" dirty="0">
                <a:solidFill>
                  <a:prstClr val="black"/>
                </a:solidFill>
              </a:rPr>
              <a:t> путем строительства нового </a:t>
            </a:r>
            <a:r>
              <a:rPr lang="ru-RU" sz="1400" dirty="0" err="1">
                <a:solidFill>
                  <a:prstClr val="black"/>
                </a:solidFill>
              </a:rPr>
              <a:t>тепловода</a:t>
            </a:r>
            <a:r>
              <a:rPr lang="ru-RU" sz="1400" dirty="0">
                <a:solidFill>
                  <a:prstClr val="black"/>
                </a:solidFill>
              </a:rPr>
              <a:t> диаметром 1020 мм. взамен </a:t>
            </a:r>
            <a:r>
              <a:rPr lang="ru-RU" sz="1400" dirty="0" err="1">
                <a:solidFill>
                  <a:prstClr val="black"/>
                </a:solidFill>
              </a:rPr>
              <a:t>тепловодов</a:t>
            </a:r>
            <a:r>
              <a:rPr lang="ru-RU" sz="1400" dirty="0">
                <a:solidFill>
                  <a:prstClr val="black"/>
                </a:solidFill>
              </a:rPr>
              <a:t> Город-1 и БСИ;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Установка АИТП в разрезе планов по ремонту (реконструкции) центральных тепловых пунктов;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Строительство отдельно стоящих котельных в </a:t>
            </a:r>
            <a:r>
              <a:rPr lang="ru-RU" sz="1400" dirty="0" err="1">
                <a:solidFill>
                  <a:prstClr val="black"/>
                </a:solidFill>
              </a:rPr>
              <a:t>н.п</a:t>
            </a:r>
            <a:r>
              <a:rPr lang="ru-RU" sz="1400" dirty="0">
                <a:solidFill>
                  <a:prstClr val="black"/>
                </a:solidFill>
              </a:rPr>
              <a:t>. Большое Афанасово, Строителей и Красный Ключ.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702577"/>
            <a:ext cx="8263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Утвержденный вариант при актуализации на 2025г. - </a:t>
            </a:r>
            <a:r>
              <a:rPr lang="ru-RU" sz="1400" dirty="0">
                <a:solidFill>
                  <a:prstClr val="black"/>
                </a:solidFill>
              </a:rPr>
              <a:t>перекладка тепловых сетей для обеспечения надежности с привлечением дополнительных инвестиций за счет перехода в «Ценовые зоны» и государственной бюджетной поддержки.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Вариант при актуализации на 2026г. – </a:t>
            </a:r>
            <a:r>
              <a:rPr lang="ru-RU" sz="1400" dirty="0">
                <a:solidFill>
                  <a:prstClr val="black"/>
                </a:solidFill>
              </a:rPr>
              <a:t>перекладка тепловых сетей для обеспечения надежности при индексации тарифа, с дополнительным привлечением средств Республиканских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50053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51824" y="33277"/>
            <a:ext cx="8568948" cy="6360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Технико-экономическое сравнение сценариев перспективного развития системы теплоснабжения города Нижнекамск</a:t>
            </a:r>
            <a:endParaRPr lang="ru-RU" sz="24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14593"/>
              </p:ext>
            </p:extLst>
          </p:nvPr>
        </p:nvGraphicFramePr>
        <p:xfrm>
          <a:off x="445853" y="659396"/>
          <a:ext cx="8352929" cy="5519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256">
                  <a:extLst>
                    <a:ext uri="{9D8B030D-6E8A-4147-A177-3AD203B41FA5}">
                      <a16:colId xmlns:a16="http://schemas.microsoft.com/office/drawing/2014/main" val="3616750586"/>
                    </a:ext>
                  </a:extLst>
                </a:gridCol>
                <a:gridCol w="1374892">
                  <a:extLst>
                    <a:ext uri="{9D8B030D-6E8A-4147-A177-3AD203B41FA5}">
                      <a16:colId xmlns:a16="http://schemas.microsoft.com/office/drawing/2014/main" val="543884826"/>
                    </a:ext>
                  </a:extLst>
                </a:gridCol>
                <a:gridCol w="1251269">
                  <a:extLst>
                    <a:ext uri="{9D8B030D-6E8A-4147-A177-3AD203B41FA5}">
                      <a16:colId xmlns:a16="http://schemas.microsoft.com/office/drawing/2014/main" val="3180653460"/>
                    </a:ext>
                  </a:extLst>
                </a:gridCol>
                <a:gridCol w="1333127">
                  <a:extLst>
                    <a:ext uri="{9D8B030D-6E8A-4147-A177-3AD203B41FA5}">
                      <a16:colId xmlns:a16="http://schemas.microsoft.com/office/drawing/2014/main" val="2691804901"/>
                    </a:ext>
                  </a:extLst>
                </a:gridCol>
                <a:gridCol w="1077528">
                  <a:extLst>
                    <a:ext uri="{9D8B030D-6E8A-4147-A177-3AD203B41FA5}">
                      <a16:colId xmlns:a16="http://schemas.microsoft.com/office/drawing/2014/main" val="2125818505"/>
                    </a:ext>
                  </a:extLst>
                </a:gridCol>
                <a:gridCol w="1075857">
                  <a:extLst>
                    <a:ext uri="{9D8B030D-6E8A-4147-A177-3AD203B41FA5}">
                      <a16:colId xmlns:a16="http://schemas.microsoft.com/office/drawing/2014/main" val="1249483080"/>
                    </a:ext>
                  </a:extLst>
                </a:gridCol>
              </a:tblGrid>
              <a:tr h="449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мероприятия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Стоимость мероприятия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Сценарий 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Сценарий 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Сценарий 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Сценарий 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2180098682"/>
                  </a:ext>
                </a:extLst>
              </a:tr>
              <a:tr h="645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котельной на тепловоде Город-1, тыс. руб. (с НДС)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1 156 372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1 156 372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1131155307"/>
                  </a:ext>
                </a:extLst>
              </a:tr>
              <a:tr h="645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котельной на тепловоде Город-2, тыс. руб. (с НДС)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1 284 874,90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1 284 874,9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601858381"/>
                  </a:ext>
                </a:extLst>
              </a:tr>
              <a:tr h="645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котельной на тепловоде М-3, тыс. руб. (с НДС)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2 312 744,00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2312744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2328744988"/>
                  </a:ext>
                </a:extLst>
              </a:tr>
              <a:tr h="645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котельной на тепловоде БСИ, тыс. руб. (с НДС)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415 912,30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415912,3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1588175809"/>
                  </a:ext>
                </a:extLst>
              </a:tr>
              <a:tr h="645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Строительство перемычки магистральных тепловых сетей </a:t>
                      </a:r>
                      <a:r>
                        <a:rPr lang="ru-RU" sz="1100" dirty="0" err="1">
                          <a:effectLst/>
                        </a:rPr>
                        <a:t>тепловода</a:t>
                      </a:r>
                      <a:r>
                        <a:rPr lang="ru-RU" sz="1100" dirty="0">
                          <a:effectLst/>
                        </a:rPr>
                        <a:t> №1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127 242,46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127 242,46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4046134298"/>
                  </a:ext>
                </a:extLst>
              </a:tr>
              <a:tr h="230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БМК п.Красный Ключ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115 317,30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115 317,30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2705992872"/>
                  </a:ext>
                </a:extLst>
              </a:tr>
              <a:tr h="230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БМК п. Большое Афанасово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60 423,90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60 423,90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1479003680"/>
                  </a:ext>
                </a:extLst>
              </a:tr>
              <a:tr h="230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БМК п. Строителей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13 784,60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13 784,60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669994703"/>
                  </a:ext>
                </a:extLst>
              </a:tr>
              <a:tr h="292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Новый тепловод dу1000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1 028 035,00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1 028 035,00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1365310908"/>
                  </a:ext>
                </a:extLst>
              </a:tr>
              <a:tr h="429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Установка индивидуальных тепловых пунктов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587 941,27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587 941,27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262241490"/>
                  </a:ext>
                </a:extLst>
              </a:tr>
              <a:tr h="429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Капитальные вложения, млн. руб. (с НДС)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7 102 647,73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5 169 903,20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316 768,26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1 028 035,00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587 941,27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9" marR="61789" marT="0" marB="0" anchor="ctr"/>
                </a:tc>
                <a:extLst>
                  <a:ext uri="{0D108BD9-81ED-4DB2-BD59-A6C34878D82A}">
                    <a16:rowId xmlns:a16="http://schemas.microsoft.com/office/drawing/2014/main" val="4038430435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3DAC72-7914-443D-9828-B2A8A714089F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B8585C2-C5BD-4A83-A1E4-A5A764FF4B72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ЭП\Дизайн\Брендбук\лого_2.jpg">
            <a:extLst>
              <a:ext uri="{FF2B5EF4-FFF2-40B4-BE49-F238E27FC236}">
                <a16:creationId xmlns:a16="http://schemas.microsoft.com/office/drawing/2014/main" id="{528B04D3-2694-4521-AF76-12DB3F9E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28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3DAC72-7914-443D-9828-B2A8A714089F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B8585C2-C5BD-4A83-A1E4-A5A764FF4B72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ЭП\Дизайн\Брендбук\лого_2.jpg">
            <a:extLst>
              <a:ext uri="{FF2B5EF4-FFF2-40B4-BE49-F238E27FC236}">
                <a16:creationId xmlns:a16="http://schemas.microsoft.com/office/drawing/2014/main" id="{528B04D3-2694-4521-AF76-12DB3F9E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323528" y="89873"/>
            <a:ext cx="8075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Рост тарифа на тепловую энергию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для конечного потребителя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9" y="1124744"/>
            <a:ext cx="8348821" cy="44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6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21960</TotalTime>
  <Words>701</Words>
  <Application>Microsoft Office PowerPoint</Application>
  <PresentationFormat>Экран (4:3)</PresentationFormat>
  <Paragraphs>166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Инженерный центр «Энергопрогресс»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Руслан А. Сафиуллин</cp:lastModifiedBy>
  <cp:revision>1148</cp:revision>
  <cp:lastPrinted>2025-06-16T09:11:39Z</cp:lastPrinted>
  <dcterms:modified xsi:type="dcterms:W3CDTF">2025-06-16T09:13:24Z</dcterms:modified>
</cp:coreProperties>
</file>